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78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9EA588B-7496-4D84-BD0C-C99891EC2AAB}" type="datetimeFigureOut">
              <a:rPr lang="en-US" smtClean="0"/>
              <a:pPr/>
              <a:t>01-May-18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3F61D43-0D7B-48B6-9064-EEE7991623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A588B-7496-4D84-BD0C-C99891EC2AAB}" type="datetimeFigureOut">
              <a:rPr lang="en-US" smtClean="0"/>
              <a:pPr/>
              <a:t>01-May-18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F61D43-0D7B-48B6-9064-EEE799162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A588B-7496-4D84-BD0C-C99891EC2AAB}" type="datetimeFigureOut">
              <a:rPr lang="en-US" smtClean="0"/>
              <a:pPr/>
              <a:t>01-May-18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F61D43-0D7B-48B6-9064-EEE799162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A588B-7496-4D84-BD0C-C99891EC2AAB}" type="datetimeFigureOut">
              <a:rPr lang="en-US" smtClean="0"/>
              <a:pPr/>
              <a:t>01-May-18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F61D43-0D7B-48B6-9064-EEE799162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9EA588B-7496-4D84-BD0C-C99891EC2AAB}" type="datetimeFigureOut">
              <a:rPr lang="en-US" smtClean="0"/>
              <a:pPr/>
              <a:t>01-May-18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3F61D43-0D7B-48B6-9064-EEE7991623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A588B-7496-4D84-BD0C-C99891EC2AAB}" type="datetimeFigureOut">
              <a:rPr lang="en-US" smtClean="0"/>
              <a:pPr/>
              <a:t>01-May-18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3F61D43-0D7B-48B6-9064-EEE7991623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A588B-7496-4D84-BD0C-C99891EC2AAB}" type="datetimeFigureOut">
              <a:rPr lang="en-US" smtClean="0"/>
              <a:pPr/>
              <a:t>01-May-18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3F61D43-0D7B-48B6-9064-EEE799162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A588B-7496-4D84-BD0C-C99891EC2AAB}" type="datetimeFigureOut">
              <a:rPr lang="en-US" smtClean="0"/>
              <a:pPr/>
              <a:t>01-May-18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F61D43-0D7B-48B6-9064-EEE7991623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A588B-7496-4D84-BD0C-C99891EC2AAB}" type="datetimeFigureOut">
              <a:rPr lang="en-US" smtClean="0"/>
              <a:pPr/>
              <a:t>01-May-18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F61D43-0D7B-48B6-9064-EEE799162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9EA588B-7496-4D84-BD0C-C99891EC2AAB}" type="datetimeFigureOut">
              <a:rPr lang="en-US" smtClean="0"/>
              <a:pPr/>
              <a:t>01-May-18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3F61D43-0D7B-48B6-9064-EEE7991623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9EA588B-7496-4D84-BD0C-C99891EC2AAB}" type="datetimeFigureOut">
              <a:rPr lang="en-US" smtClean="0"/>
              <a:pPr/>
              <a:t>01-May-18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3F61D43-0D7B-48B6-9064-EEE7991623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9EA588B-7496-4D84-BD0C-C99891EC2AAB}" type="datetimeFigureOut">
              <a:rPr lang="en-US" smtClean="0"/>
              <a:pPr/>
              <a:t>01-May-18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3F61D43-0D7B-48B6-9064-EEE7991623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roses-yello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8686800" cy="656386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124200" y="838200"/>
            <a:ext cx="18286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 err="1" smtClean="0">
                <a:solidFill>
                  <a:srgbClr val="002060"/>
                </a:solidFill>
              </a:rPr>
              <a:t>স্বাগতম</a:t>
            </a:r>
            <a:endParaRPr lang="en-US" sz="4000" b="1" i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9400" y="5257800"/>
            <a:ext cx="37866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err="1" smtClean="0">
                <a:solidFill>
                  <a:srgbClr val="002060"/>
                </a:solidFill>
              </a:rPr>
              <a:t>ফুলের</a:t>
            </a:r>
            <a:r>
              <a:rPr lang="en-US" sz="4000" b="1" i="1" dirty="0" smtClean="0">
                <a:solidFill>
                  <a:srgbClr val="002060"/>
                </a:solidFill>
              </a:rPr>
              <a:t>   </a:t>
            </a:r>
            <a:r>
              <a:rPr lang="en-US" sz="4000" b="1" i="1" dirty="0" err="1" smtClean="0">
                <a:solidFill>
                  <a:srgbClr val="002060"/>
                </a:solidFill>
              </a:rPr>
              <a:t>শুভেচ্ছা</a:t>
            </a:r>
            <a:r>
              <a:rPr lang="en-US" sz="4000" b="1" i="1" dirty="0" smtClean="0">
                <a:solidFill>
                  <a:srgbClr val="002060"/>
                </a:solidFill>
              </a:rPr>
              <a:t> ।</a:t>
            </a:r>
            <a:endParaRPr lang="en-US" sz="4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Pictures\New folder\Stamina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0"/>
            <a:ext cx="4495800" cy="2438400"/>
          </a:xfrm>
          <a:prstGeom prst="rect">
            <a:avLst/>
          </a:prstGeom>
          <a:noFill/>
        </p:spPr>
      </p:pic>
      <p:pic>
        <p:nvPicPr>
          <p:cNvPr id="7171" name="Picture 3" descr="C:\Users\USER\Pictures\New folder\Stamina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743200"/>
            <a:ext cx="4038600" cy="2514600"/>
          </a:xfrm>
          <a:prstGeom prst="rect">
            <a:avLst/>
          </a:prstGeom>
          <a:noFill/>
        </p:spPr>
      </p:pic>
      <p:pic>
        <p:nvPicPr>
          <p:cNvPr id="7172" name="Picture 4" descr="C:\Users\USER\Pictures\New folder\Stamina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038600" cy="25146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505200" y="5791200"/>
            <a:ext cx="31518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Stamina- </a:t>
            </a:r>
            <a:r>
              <a:rPr lang="en-US" sz="4000" b="1" dirty="0" err="1" smtClean="0">
                <a:solidFill>
                  <a:srgbClr val="FF0000"/>
                </a:solidFill>
              </a:rPr>
              <a:t>দম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8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3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8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Pictures\New folder\Agility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0"/>
            <a:ext cx="2971800" cy="3276600"/>
          </a:xfrm>
          <a:prstGeom prst="rect">
            <a:avLst/>
          </a:prstGeom>
          <a:noFill/>
        </p:spPr>
      </p:pic>
      <p:pic>
        <p:nvPicPr>
          <p:cNvPr id="8196" name="Picture 4" descr="C:\Users\USER\Pictures\New folder\Agility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667000" cy="3276600"/>
          </a:xfrm>
          <a:prstGeom prst="rect">
            <a:avLst/>
          </a:prstGeom>
          <a:noFill/>
        </p:spPr>
      </p:pic>
      <p:pic>
        <p:nvPicPr>
          <p:cNvPr id="8197" name="Picture 5" descr="C:\Users\USER\Pictures\New folder\Agility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0"/>
            <a:ext cx="2771775" cy="3200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66800" y="39624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Agility- </a:t>
            </a:r>
            <a:r>
              <a:rPr lang="en-US" sz="4800" b="1" dirty="0" err="1" smtClean="0">
                <a:solidFill>
                  <a:srgbClr val="FF0000"/>
                </a:solidFill>
              </a:rPr>
              <a:t>ক্ষিপ্রতা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USER\Pictures\New folder\Agility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52400"/>
            <a:ext cx="4191000" cy="3886200"/>
          </a:xfrm>
          <a:prstGeom prst="rect">
            <a:avLst/>
          </a:prstGeom>
          <a:noFill/>
        </p:spPr>
      </p:pic>
      <p:pic>
        <p:nvPicPr>
          <p:cNvPr id="9222" name="Picture 6" descr="C:\Users\USER\Pictures\New folder\Agility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"/>
            <a:ext cx="4572000" cy="3810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209800" y="4953000"/>
            <a:ext cx="42835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Agility- </a:t>
            </a:r>
            <a:r>
              <a:rPr lang="en-US" sz="4800" b="1" dirty="0" err="1" smtClean="0">
                <a:solidFill>
                  <a:srgbClr val="FF0000"/>
                </a:solidFill>
              </a:rPr>
              <a:t>ক্ষিপ্রতা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6" descr="C:\Users\USER\Pictures\New folder\Flexibility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1" y="0"/>
            <a:ext cx="3962400" cy="3352800"/>
          </a:xfrm>
          <a:prstGeom prst="rect">
            <a:avLst/>
          </a:prstGeom>
          <a:noFill/>
        </p:spPr>
      </p:pic>
      <p:pic>
        <p:nvPicPr>
          <p:cNvPr id="10247" name="Picture 7" descr="C:\Users\USER\Pictures\New folder\Flexibility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419600" cy="3581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143000" y="46482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Flexibility- </a:t>
            </a:r>
            <a:r>
              <a:rPr lang="en-US" sz="4000" b="1" dirty="0" err="1" smtClean="0">
                <a:solidFill>
                  <a:srgbClr val="FF0000"/>
                </a:solidFill>
              </a:rPr>
              <a:t>নমনীয়তা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C:\Users\USER\Pictures\New folder\Flexibility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0"/>
            <a:ext cx="4191000" cy="3276600"/>
          </a:xfrm>
          <a:prstGeom prst="rect">
            <a:avLst/>
          </a:prstGeom>
          <a:noFill/>
        </p:spPr>
      </p:pic>
      <p:pic>
        <p:nvPicPr>
          <p:cNvPr id="11269" name="Picture 5" descr="C:\Users\USER\Pictures\New folder\Flexibility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419600" cy="32766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981200" y="4800600"/>
            <a:ext cx="6629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Flexibility- </a:t>
            </a:r>
            <a:r>
              <a:rPr lang="en-US" sz="4000" b="1" dirty="0" err="1" smtClean="0">
                <a:solidFill>
                  <a:srgbClr val="FF0000"/>
                </a:solidFill>
              </a:rPr>
              <a:t>নমনীয়তা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Pictures\New folder\Flexibility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52400"/>
            <a:ext cx="3667125" cy="3505200"/>
          </a:xfrm>
          <a:prstGeom prst="rect">
            <a:avLst/>
          </a:prstGeom>
          <a:noFill/>
        </p:spPr>
      </p:pic>
      <p:pic>
        <p:nvPicPr>
          <p:cNvPr id="12291" name="Picture 3" descr="C:\Users\USER\Pictures\New folder\Flexibility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0"/>
            <a:ext cx="4343400" cy="3505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371600" y="5181600"/>
            <a:ext cx="5791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Flexibility- </a:t>
            </a:r>
            <a:r>
              <a:rPr lang="en-US" sz="4000" b="1" dirty="0" err="1" smtClean="0">
                <a:solidFill>
                  <a:srgbClr val="FF0000"/>
                </a:solidFill>
              </a:rPr>
              <a:t>নমনীয়তা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24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609600"/>
            <a:ext cx="449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 err="1" smtClean="0">
                <a:solidFill>
                  <a:srgbClr val="002060"/>
                </a:solidFill>
              </a:rPr>
              <a:t>আজকের</a:t>
            </a:r>
            <a:r>
              <a:rPr lang="en-US" sz="4000" b="1" u="sng" dirty="0" smtClean="0">
                <a:solidFill>
                  <a:srgbClr val="FF0000"/>
                </a:solidFill>
              </a:rPr>
              <a:t> </a:t>
            </a:r>
            <a:r>
              <a:rPr lang="en-US" sz="4000" b="1" u="sng" dirty="0" err="1" smtClean="0">
                <a:solidFill>
                  <a:srgbClr val="002060"/>
                </a:solidFill>
              </a:rPr>
              <a:t>পাঠঃ</a:t>
            </a:r>
            <a:endParaRPr lang="en-US" sz="4000" b="1" u="sng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5146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err="1" smtClean="0">
                <a:solidFill>
                  <a:srgbClr val="002060"/>
                </a:solidFill>
              </a:rPr>
              <a:t>শারীরিক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সক্ষমতা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অর্জনে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গতি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</a:rPr>
              <a:t>শক্তি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</a:rPr>
              <a:t>দম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</a:rPr>
              <a:t>ক্ষিপ্রতা</a:t>
            </a:r>
            <a:r>
              <a:rPr lang="en-US" sz="2400" b="1" dirty="0" smtClean="0">
                <a:solidFill>
                  <a:srgbClr val="002060"/>
                </a:solidFill>
              </a:rPr>
              <a:t>, ও </a:t>
            </a:r>
            <a:r>
              <a:rPr lang="en-US" sz="2400" b="1" dirty="0" err="1" smtClean="0">
                <a:solidFill>
                  <a:srgbClr val="002060"/>
                </a:solidFill>
              </a:rPr>
              <a:t>নমনীয়তা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বৃদ্ধির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ব্যায়াম</a:t>
            </a:r>
            <a:r>
              <a:rPr lang="en-US" sz="2400" b="1" dirty="0" smtClean="0">
                <a:solidFill>
                  <a:srgbClr val="002060"/>
                </a:solidFill>
              </a:rPr>
              <a:t>  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533400"/>
            <a:ext cx="274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 err="1" smtClean="0">
                <a:solidFill>
                  <a:srgbClr val="002060"/>
                </a:solidFill>
              </a:rPr>
              <a:t>শিক্ষন</a:t>
            </a:r>
            <a:r>
              <a:rPr lang="en-US" sz="4000" b="1" u="sng" dirty="0" smtClean="0">
                <a:solidFill>
                  <a:srgbClr val="002060"/>
                </a:solidFill>
              </a:rPr>
              <a:t> </a:t>
            </a:r>
            <a:r>
              <a:rPr lang="en-US" sz="4000" b="1" u="sng" dirty="0" err="1" smtClean="0">
                <a:solidFill>
                  <a:srgbClr val="002060"/>
                </a:solidFill>
              </a:rPr>
              <a:t>ফলঃ</a:t>
            </a:r>
            <a:endParaRPr lang="en-US" sz="4000" b="1" u="sng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00" y="1905000"/>
            <a:ext cx="46971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এই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পাঠ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শেষে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শিক্ষার্থীরা</a:t>
            </a:r>
            <a:r>
              <a:rPr lang="en-US" sz="2800" b="1" dirty="0" smtClean="0">
                <a:solidFill>
                  <a:srgbClr val="002060"/>
                </a:solidFill>
              </a:rPr>
              <a:t> ……….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124200"/>
            <a:ext cx="716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2060"/>
                </a:solidFill>
              </a:rPr>
              <a:t>শারীরিক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সক্ষমতা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অর্জনে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গতি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বৃদ্ধির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ব্যায়াম</a:t>
            </a:r>
            <a:r>
              <a:rPr lang="en-US" b="1" dirty="0" smtClean="0">
                <a:solidFill>
                  <a:srgbClr val="002060"/>
                </a:solidFill>
              </a:rPr>
              <a:t>  </a:t>
            </a:r>
            <a:r>
              <a:rPr lang="en-US" b="1" dirty="0" err="1" smtClean="0">
                <a:solidFill>
                  <a:srgbClr val="002060"/>
                </a:solidFill>
              </a:rPr>
              <a:t>সম্পর্কে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বলতে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পারবে</a:t>
            </a:r>
            <a:r>
              <a:rPr lang="en-US" b="1" dirty="0" smtClean="0">
                <a:solidFill>
                  <a:srgbClr val="002060"/>
                </a:solidFill>
              </a:rPr>
              <a:t> । </a:t>
            </a:r>
          </a:p>
          <a:p>
            <a:pPr>
              <a:buFont typeface="Wingdings" pitchFamily="2" charset="2"/>
              <a:buChar char="Ø"/>
            </a:pP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381000" y="3962400"/>
            <a:ext cx="701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2060"/>
                </a:solidFill>
              </a:rPr>
              <a:t>শারীরিক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সক্ষমতা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অর্জনে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দম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বৃদ্ধির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ব্যায়াম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সম্পর্কে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বলতে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পারবে</a:t>
            </a:r>
            <a:r>
              <a:rPr lang="en-US" b="1" dirty="0" smtClean="0">
                <a:solidFill>
                  <a:srgbClr val="002060"/>
                </a:solidFill>
              </a:rPr>
              <a:t> ।   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55626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2060"/>
                </a:solidFill>
              </a:rPr>
              <a:t>শারীরিক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সক্ষমতা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অর্জনে</a:t>
            </a:r>
            <a:r>
              <a:rPr lang="en-US" b="1" dirty="0" smtClean="0">
                <a:solidFill>
                  <a:srgbClr val="002060"/>
                </a:solidFill>
              </a:rPr>
              <a:t>  </a:t>
            </a:r>
            <a:r>
              <a:rPr lang="en-US" b="1" dirty="0" err="1" smtClean="0">
                <a:solidFill>
                  <a:srgbClr val="002060"/>
                </a:solidFill>
              </a:rPr>
              <a:t>নমনীয়তা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বৃদ্ধির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ব্যায়াম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সম্পর্কে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বলতে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পারবে</a:t>
            </a:r>
            <a:r>
              <a:rPr lang="en-US" b="1" dirty="0" smtClean="0">
                <a:solidFill>
                  <a:srgbClr val="002060"/>
                </a:solidFill>
              </a:rPr>
              <a:t> । 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4800600"/>
            <a:ext cx="701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2060"/>
                </a:solidFill>
              </a:rPr>
              <a:t>শারীরিক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সক্ষমতা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অর্জনে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ক্ষিপ্রতা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বৃদ্ধির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ব্যায়াম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সম্পর্কে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বলতে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পারবে</a:t>
            </a:r>
            <a:r>
              <a:rPr lang="en-US" b="1" dirty="0" smtClean="0">
                <a:solidFill>
                  <a:srgbClr val="002060"/>
                </a:solidFill>
              </a:rPr>
              <a:t> । 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2590800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2060"/>
                </a:solidFill>
              </a:rPr>
              <a:t>শারীরিক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সক্ষমতা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অর্জনে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শক্তি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বৃদ্ধির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ব্যায়াম</a:t>
            </a:r>
            <a:r>
              <a:rPr lang="en-US" b="1" dirty="0" smtClean="0">
                <a:solidFill>
                  <a:srgbClr val="002060"/>
                </a:solidFill>
              </a:rPr>
              <a:t>  </a:t>
            </a:r>
            <a:r>
              <a:rPr lang="en-US" b="1" dirty="0" err="1" smtClean="0">
                <a:solidFill>
                  <a:srgbClr val="002060"/>
                </a:solidFill>
              </a:rPr>
              <a:t>সম্পর্কে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বলতে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পারবে</a:t>
            </a:r>
            <a:r>
              <a:rPr lang="en-US" b="1" dirty="0" smtClean="0">
                <a:solidFill>
                  <a:srgbClr val="002060"/>
                </a:solidFill>
              </a:rPr>
              <a:t> । 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5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6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6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6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7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228600"/>
            <a:ext cx="30267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sng" dirty="0" err="1" smtClean="0">
                <a:solidFill>
                  <a:srgbClr val="002060"/>
                </a:solidFill>
              </a:rPr>
              <a:t>পাঠ</a:t>
            </a:r>
            <a:r>
              <a:rPr lang="en-US" sz="3600" b="1" u="sng" dirty="0" smtClean="0">
                <a:solidFill>
                  <a:srgbClr val="002060"/>
                </a:solidFill>
              </a:rPr>
              <a:t> </a:t>
            </a:r>
            <a:r>
              <a:rPr lang="en-US" sz="3600" b="1" u="sng" dirty="0" err="1" smtClean="0">
                <a:solidFill>
                  <a:srgbClr val="002060"/>
                </a:solidFill>
              </a:rPr>
              <a:t>উপস্থাপনঃ</a:t>
            </a:r>
            <a:endParaRPr lang="en-US" sz="3600" b="1" u="sng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447800"/>
            <a:ext cx="8839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0000FF"/>
                </a:solidFill>
              </a:rPr>
              <a:t>০১-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শক্তি</a:t>
            </a:r>
            <a:r>
              <a:rPr lang="en-US" sz="3200" b="1" i="1" dirty="0" smtClean="0">
                <a:solidFill>
                  <a:srgbClr val="0000FF"/>
                </a:solidFill>
              </a:rPr>
              <a:t>  (Strength) : </a:t>
            </a:r>
            <a:r>
              <a:rPr lang="en-US" sz="2000" dirty="0" err="1" smtClean="0">
                <a:solidFill>
                  <a:srgbClr val="002060"/>
                </a:solidFill>
              </a:rPr>
              <a:t>শক্তি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বলতে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হাতের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মাংশপেশির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উন্নতির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মাধ্যমে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হাতের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শক্তি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বৃদ্ধি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করাকে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বোঝায়</a:t>
            </a:r>
            <a:r>
              <a:rPr lang="en-US" sz="2000" dirty="0" smtClean="0">
                <a:solidFill>
                  <a:srgbClr val="002060"/>
                </a:solidFill>
              </a:rPr>
              <a:t> । </a:t>
            </a:r>
            <a:r>
              <a:rPr lang="en-US" sz="2000" dirty="0" err="1" smtClean="0">
                <a:solidFill>
                  <a:srgbClr val="002060"/>
                </a:solidFill>
              </a:rPr>
              <a:t>নিচে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হাতের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শক্তি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বৃদ্ধি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করার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কয়েকটি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ব্যায়াম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উল্লেখ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করা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হলোঃ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endParaRPr lang="en-US" sz="2000" dirty="0" smtClean="0">
              <a:solidFill>
                <a:srgbClr val="002060"/>
              </a:solidFill>
            </a:endParaRP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ডাম্বেল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হাত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দিয়ে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ধরে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উপরে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উঠানো</a:t>
            </a:r>
            <a:r>
              <a:rPr lang="en-US" sz="2000" dirty="0" smtClean="0">
                <a:solidFill>
                  <a:srgbClr val="002060"/>
                </a:solidFill>
              </a:rPr>
              <a:t> ও </a:t>
            </a:r>
            <a:r>
              <a:rPr lang="en-US" sz="2000" dirty="0" err="1" smtClean="0">
                <a:solidFill>
                  <a:srgbClr val="002060"/>
                </a:solidFill>
              </a:rPr>
              <a:t>নামানো</a:t>
            </a:r>
            <a:r>
              <a:rPr lang="en-US" sz="2000" dirty="0" smtClean="0">
                <a:solidFill>
                  <a:srgbClr val="002060"/>
                </a:solidFill>
              </a:rPr>
              <a:t> ।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চিত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হয়ে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শুয়ে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ভার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উপরে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তোলা</a:t>
            </a:r>
            <a:r>
              <a:rPr lang="en-US" sz="2000" dirty="0" smtClean="0">
                <a:solidFill>
                  <a:srgbClr val="002060"/>
                </a:solidFill>
              </a:rPr>
              <a:t> ও </a:t>
            </a:r>
            <a:r>
              <a:rPr lang="en-US" sz="2000" dirty="0" err="1" smtClean="0">
                <a:solidFill>
                  <a:srgbClr val="002060"/>
                </a:solidFill>
              </a:rPr>
              <a:t>নামানো</a:t>
            </a:r>
            <a:r>
              <a:rPr lang="en-US" sz="2000" dirty="0" smtClean="0">
                <a:solidFill>
                  <a:srgbClr val="002060"/>
                </a:solidFill>
              </a:rPr>
              <a:t> ।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মেডিসিন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বল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ছোড়া</a:t>
            </a:r>
            <a:r>
              <a:rPr lang="en-US" sz="2000" dirty="0" smtClean="0">
                <a:solidFill>
                  <a:srgbClr val="002060"/>
                </a:solidFill>
              </a:rPr>
              <a:t> ।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মাল্টি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জিমে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বিভিন্ন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প্রকার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হাতের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ব্যায়াম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করা</a:t>
            </a:r>
            <a:r>
              <a:rPr lang="en-US" sz="2000" dirty="0" smtClean="0">
                <a:solidFill>
                  <a:srgbClr val="002060"/>
                </a:solidFill>
              </a:rPr>
              <a:t> ।</a:t>
            </a:r>
          </a:p>
          <a:p>
            <a:pPr marL="342900" indent="-342900"/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en-US" sz="2000" dirty="0" err="1" smtClean="0">
                <a:solidFill>
                  <a:srgbClr val="002060"/>
                </a:solidFill>
              </a:rPr>
              <a:t>উল্লিখিত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ব্যায়ামগুলো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প্রশিক্ষকের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নির্দেশে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নিয়ম</a:t>
            </a:r>
            <a:r>
              <a:rPr lang="en-US" sz="2000" dirty="0" smtClean="0">
                <a:solidFill>
                  <a:srgbClr val="002060"/>
                </a:solidFill>
              </a:rPr>
              <a:t>  </a:t>
            </a:r>
            <a:r>
              <a:rPr lang="en-US" sz="2000" dirty="0" err="1" smtClean="0">
                <a:solidFill>
                  <a:srgbClr val="002060"/>
                </a:solidFill>
              </a:rPr>
              <a:t>মাফিক</a:t>
            </a:r>
            <a:r>
              <a:rPr lang="en-US" sz="2000" dirty="0" smtClean="0">
                <a:solidFill>
                  <a:srgbClr val="002060"/>
                </a:solidFill>
              </a:rPr>
              <a:t>  </a:t>
            </a:r>
            <a:r>
              <a:rPr lang="en-US" sz="2000" dirty="0" err="1" smtClean="0">
                <a:solidFill>
                  <a:srgbClr val="002060"/>
                </a:solidFill>
              </a:rPr>
              <a:t>করলে</a:t>
            </a:r>
            <a:r>
              <a:rPr lang="en-US" sz="2000" dirty="0" smtClean="0">
                <a:solidFill>
                  <a:srgbClr val="002060"/>
                </a:solidFill>
              </a:rPr>
              <a:t>  </a:t>
            </a:r>
            <a:r>
              <a:rPr lang="en-US" sz="2000" dirty="0" err="1" smtClean="0">
                <a:solidFill>
                  <a:srgbClr val="002060"/>
                </a:solidFill>
              </a:rPr>
              <a:t>হাত</a:t>
            </a:r>
            <a:r>
              <a:rPr lang="en-US" sz="2000" dirty="0" smtClean="0">
                <a:solidFill>
                  <a:srgbClr val="002060"/>
                </a:solidFill>
              </a:rPr>
              <a:t> ও </a:t>
            </a:r>
            <a:r>
              <a:rPr lang="en-US" sz="2000" dirty="0" err="1" smtClean="0">
                <a:solidFill>
                  <a:srgbClr val="002060"/>
                </a:solidFill>
              </a:rPr>
              <a:t>কাঁধের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শক্তি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বৃদ্ধি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পাবে</a:t>
            </a:r>
            <a:r>
              <a:rPr lang="en-US" sz="2000" dirty="0" smtClean="0">
                <a:solidFill>
                  <a:srgbClr val="002060"/>
                </a:solidFill>
              </a:rPr>
              <a:t>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/>
      <p:bldP spid="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7724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 smtClean="0">
                <a:solidFill>
                  <a:srgbClr val="0000FF"/>
                </a:solidFill>
              </a:rPr>
              <a:t>২/ </a:t>
            </a:r>
            <a:r>
              <a:rPr lang="en-US" sz="3200" b="1" i="1" u="sng" dirty="0" err="1" smtClean="0">
                <a:solidFill>
                  <a:srgbClr val="0000FF"/>
                </a:solidFill>
              </a:rPr>
              <a:t>গতি</a:t>
            </a:r>
            <a:r>
              <a:rPr lang="en-US" sz="3200" b="1" i="1" u="sng" dirty="0" smtClean="0">
                <a:solidFill>
                  <a:srgbClr val="0000FF"/>
                </a:solidFill>
              </a:rPr>
              <a:t> ( Speed ): </a:t>
            </a:r>
            <a:r>
              <a:rPr lang="en-US" sz="2000" dirty="0" err="1" smtClean="0">
                <a:solidFill>
                  <a:srgbClr val="002060"/>
                </a:solidFill>
              </a:rPr>
              <a:t>গতি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বলতে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দ্রুততা</a:t>
            </a:r>
            <a:r>
              <a:rPr lang="en-US" sz="2000" dirty="0" smtClean="0">
                <a:solidFill>
                  <a:srgbClr val="002060"/>
                </a:solidFill>
              </a:rPr>
              <a:t>  </a:t>
            </a:r>
            <a:r>
              <a:rPr lang="en-US" sz="2000" dirty="0" err="1" smtClean="0">
                <a:solidFill>
                  <a:srgbClr val="002060"/>
                </a:solidFill>
              </a:rPr>
              <a:t>বোঝায়</a:t>
            </a:r>
            <a:r>
              <a:rPr lang="en-US" sz="2000" dirty="0" smtClean="0">
                <a:solidFill>
                  <a:srgbClr val="002060"/>
                </a:solidFill>
              </a:rPr>
              <a:t> । </a:t>
            </a:r>
            <a:r>
              <a:rPr lang="en-US" sz="2000" dirty="0" err="1" smtClean="0">
                <a:solidFill>
                  <a:srgbClr val="002060"/>
                </a:solidFill>
              </a:rPr>
              <a:t>যে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যত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বেশি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দ্রুততার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সাথে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যেতে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পারে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তার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গতি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বেশি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বলে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ধরা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হয়</a:t>
            </a:r>
            <a:r>
              <a:rPr lang="en-US" sz="2000" dirty="0" smtClean="0">
                <a:solidFill>
                  <a:srgbClr val="002060"/>
                </a:solidFill>
              </a:rPr>
              <a:t> । </a:t>
            </a:r>
            <a:r>
              <a:rPr lang="en-US" sz="2000" dirty="0" err="1" smtClean="0">
                <a:solidFill>
                  <a:srgbClr val="002060"/>
                </a:solidFill>
              </a:rPr>
              <a:t>নিচে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পায়ের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শক্তি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বৃদ্ধি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করার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কয়েকটি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ব্যায়াম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উল্লেখ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করা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হলোঃ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endParaRPr lang="en-US" sz="2000" dirty="0" smtClean="0">
              <a:solidFill>
                <a:srgbClr val="002060"/>
              </a:solidFill>
            </a:endParaRP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sz="2000" dirty="0" err="1" smtClean="0">
                <a:solidFill>
                  <a:srgbClr val="002060"/>
                </a:solidFill>
              </a:rPr>
              <a:t>চিত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হয়ে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শুয়ে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পায়ের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পাতার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উপর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ভার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নিয়ে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পা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উপরে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উঠানামা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করতে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হবে</a:t>
            </a:r>
            <a:r>
              <a:rPr lang="en-US" sz="2000" dirty="0" smtClean="0">
                <a:solidFill>
                  <a:srgbClr val="002060"/>
                </a:solidFill>
              </a:rPr>
              <a:t> ।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000" dirty="0" smtClean="0">
                <a:solidFill>
                  <a:srgbClr val="002060"/>
                </a:solidFill>
              </a:rPr>
              <a:t>২৫ </a:t>
            </a:r>
            <a:r>
              <a:rPr lang="en-US" sz="2000" dirty="0" err="1" smtClean="0">
                <a:solidFill>
                  <a:srgbClr val="002060"/>
                </a:solidFill>
              </a:rPr>
              <a:t>মিটার</a:t>
            </a:r>
            <a:r>
              <a:rPr lang="en-US" sz="2000" dirty="0" smtClean="0">
                <a:solidFill>
                  <a:srgbClr val="002060"/>
                </a:solidFill>
              </a:rPr>
              <a:t> , ৫০ </a:t>
            </a:r>
            <a:r>
              <a:rPr lang="en-US" sz="2000" dirty="0" err="1" smtClean="0">
                <a:solidFill>
                  <a:srgbClr val="002060"/>
                </a:solidFill>
              </a:rPr>
              <a:t>মি</a:t>
            </a:r>
            <a:r>
              <a:rPr lang="en-US" sz="2000" dirty="0" err="1" smtClean="0">
                <a:solidFill>
                  <a:srgbClr val="002060"/>
                </a:solidFill>
              </a:rPr>
              <a:t>টার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দৌড়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বারবার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অনুশিলন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করতে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হবে</a:t>
            </a:r>
            <a:r>
              <a:rPr lang="en-US" sz="2000" dirty="0" smtClean="0">
                <a:solidFill>
                  <a:srgbClr val="002060"/>
                </a:solidFill>
              </a:rPr>
              <a:t> ।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000" dirty="0" err="1" smtClean="0">
                <a:solidFill>
                  <a:srgbClr val="002060"/>
                </a:solidFill>
              </a:rPr>
              <a:t>বালির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মধ্যে</a:t>
            </a:r>
            <a:r>
              <a:rPr lang="en-US" sz="2000" dirty="0" smtClean="0">
                <a:solidFill>
                  <a:srgbClr val="002060"/>
                </a:solidFill>
              </a:rPr>
              <a:t>  </a:t>
            </a:r>
            <a:r>
              <a:rPr lang="en-US" sz="2000" dirty="0" err="1" smtClean="0">
                <a:solidFill>
                  <a:srgbClr val="002060"/>
                </a:solidFill>
              </a:rPr>
              <a:t>কিছুক্ষণ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দৌড়ালেও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মাংশপেশি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সবল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হয়</a:t>
            </a:r>
            <a:r>
              <a:rPr lang="en-US" sz="2000" dirty="0" smtClean="0">
                <a:solidFill>
                  <a:srgbClr val="002060"/>
                </a:solidFill>
              </a:rPr>
              <a:t>  । </a:t>
            </a:r>
            <a:endParaRPr lang="en-US" sz="2000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38400" y="228600"/>
            <a:ext cx="3493827" cy="11737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28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3124200"/>
            <a:ext cx="5486400" cy="2677656"/>
          </a:xfrm>
          <a:prstGeom prst="rect">
            <a:avLst/>
          </a:prstGeom>
          <a:gradFill>
            <a:gsLst>
              <a:gs pos="61000">
                <a:schemeClr val="accent4">
                  <a:lumMod val="5000"/>
                  <a:lumOff val="9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মুহাম্মাদ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আঃ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মোমিন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মন্ডল</a:t>
            </a:r>
            <a:endParaRPr lang="en-US" sz="28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এম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.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এস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.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এস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বি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পি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এড</a:t>
            </a:r>
            <a:endParaRPr lang="en-US" sz="28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</a:t>
            </a:r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2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থুপসারা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সেলিমীয়া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দাখিল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মাদ্রাসা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</a:t>
            </a:r>
          </a:p>
          <a:p>
            <a:pPr algn="ctr"/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কালাই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জয়পুরহাট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।</a:t>
            </a:r>
            <a:endParaRPr lang="en-US" sz="2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990600"/>
            <a:ext cx="1828800" cy="1828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62000"/>
            <a:ext cx="78486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 smtClean="0">
                <a:solidFill>
                  <a:srgbClr val="0000FF"/>
                </a:solidFill>
              </a:rPr>
              <a:t>৩/ </a:t>
            </a:r>
            <a:r>
              <a:rPr lang="en-US" sz="3200" b="1" i="1" u="sng" dirty="0" err="1" smtClean="0">
                <a:solidFill>
                  <a:srgbClr val="0000FF"/>
                </a:solidFill>
              </a:rPr>
              <a:t>দম</a:t>
            </a:r>
            <a:r>
              <a:rPr lang="en-US" sz="3200" b="1" i="1" u="sng" dirty="0" smtClean="0">
                <a:solidFill>
                  <a:srgbClr val="0000FF"/>
                </a:solidFill>
              </a:rPr>
              <a:t> ( Stamina ) :  </a:t>
            </a:r>
            <a:r>
              <a:rPr lang="en-US" sz="2000" dirty="0" err="1" smtClean="0">
                <a:solidFill>
                  <a:srgbClr val="002060"/>
                </a:solidFill>
              </a:rPr>
              <a:t>সব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খেলার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জন্য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দম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প্রয়োজন</a:t>
            </a:r>
            <a:r>
              <a:rPr lang="en-US" sz="2000" dirty="0" smtClean="0">
                <a:solidFill>
                  <a:srgbClr val="002060"/>
                </a:solidFill>
              </a:rPr>
              <a:t> । </a:t>
            </a:r>
            <a:r>
              <a:rPr lang="en-US" sz="2000" dirty="0" err="1" smtClean="0">
                <a:solidFill>
                  <a:srgbClr val="002060"/>
                </a:solidFill>
              </a:rPr>
              <a:t>তবে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ফুটবল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</a:rPr>
              <a:t>লম্বা</a:t>
            </a:r>
            <a:r>
              <a:rPr lang="en-US" sz="2000" dirty="0" smtClean="0">
                <a:solidFill>
                  <a:srgbClr val="002060"/>
                </a:solidFill>
              </a:rPr>
              <a:t>  </a:t>
            </a:r>
            <a:r>
              <a:rPr lang="en-US" sz="2000" dirty="0" err="1" smtClean="0">
                <a:solidFill>
                  <a:srgbClr val="002060"/>
                </a:solidFill>
              </a:rPr>
              <a:t>দূরত্বের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দৌড়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</a:rPr>
              <a:t>ম্যারাথন</a:t>
            </a:r>
            <a:r>
              <a:rPr lang="en-US" sz="2000" dirty="0" smtClean="0">
                <a:solidFill>
                  <a:srgbClr val="002060"/>
                </a:solidFill>
              </a:rPr>
              <a:t> ,</a:t>
            </a:r>
            <a:r>
              <a:rPr lang="en-US" sz="2000" dirty="0" err="1" smtClean="0">
                <a:solidFill>
                  <a:srgbClr val="002060"/>
                </a:solidFill>
              </a:rPr>
              <a:t>বাস্কেটবল</a:t>
            </a:r>
            <a:r>
              <a:rPr lang="en-US" sz="2000" dirty="0" smtClean="0">
                <a:solidFill>
                  <a:srgbClr val="002060"/>
                </a:solidFill>
              </a:rPr>
              <a:t> এ </a:t>
            </a:r>
            <a:r>
              <a:rPr lang="en-US" sz="2000" dirty="0" err="1" smtClean="0">
                <a:solidFill>
                  <a:srgbClr val="002060"/>
                </a:solidFill>
              </a:rPr>
              <a:t>খেলাধুলাতে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দম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সবচেয়ে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বেশি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প্রয়োজন</a:t>
            </a:r>
            <a:r>
              <a:rPr lang="en-US" sz="2000" dirty="0" smtClean="0">
                <a:solidFill>
                  <a:srgbClr val="002060"/>
                </a:solidFill>
              </a:rPr>
              <a:t> । </a:t>
            </a:r>
            <a:r>
              <a:rPr lang="en-US" sz="2000" dirty="0" err="1" smtClean="0">
                <a:solidFill>
                  <a:srgbClr val="002060"/>
                </a:solidFill>
              </a:rPr>
              <a:t>দম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বারানোর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ব্যায়াম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হো</a:t>
            </a:r>
            <a:r>
              <a:rPr lang="en-US" sz="2000" dirty="0" smtClean="0">
                <a:solidFill>
                  <a:srgbClr val="002060"/>
                </a:solidFill>
              </a:rPr>
              <a:t>….</a:t>
            </a: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lphaLcParenR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আস্তে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আস্তে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দৌড়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</a:rPr>
              <a:t>তবে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বেশি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সময়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ধরে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দৌড়াতে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হবে</a:t>
            </a:r>
            <a:r>
              <a:rPr lang="en-US" sz="2000" dirty="0" smtClean="0">
                <a:solidFill>
                  <a:srgbClr val="002060"/>
                </a:solidFill>
              </a:rPr>
              <a:t> ।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উচু-নিচু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জায়গা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দিয়ে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দৌড়াতে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হবে</a:t>
            </a:r>
            <a:r>
              <a:rPr lang="en-US" sz="2000" dirty="0" smtClean="0">
                <a:solidFill>
                  <a:srgbClr val="002060"/>
                </a:solidFill>
              </a:rPr>
              <a:t> ।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প্রথম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দিন</a:t>
            </a:r>
            <a:r>
              <a:rPr lang="en-US" sz="2000" dirty="0" smtClean="0">
                <a:solidFill>
                  <a:srgbClr val="002060"/>
                </a:solidFill>
              </a:rPr>
              <a:t> ১ </a:t>
            </a:r>
            <a:r>
              <a:rPr lang="en-US" sz="2000" dirty="0" err="1" smtClean="0">
                <a:solidFill>
                  <a:srgbClr val="002060"/>
                </a:solidFill>
              </a:rPr>
              <a:t>কিলোমিটার</a:t>
            </a:r>
            <a:r>
              <a:rPr lang="en-US" sz="2000" dirty="0" smtClean="0">
                <a:solidFill>
                  <a:srgbClr val="002060"/>
                </a:solidFill>
              </a:rPr>
              <a:t>, ৩ </a:t>
            </a:r>
            <a:r>
              <a:rPr lang="en-US" sz="2000" dirty="0" err="1" smtClean="0">
                <a:solidFill>
                  <a:srgbClr val="002060"/>
                </a:solidFill>
              </a:rPr>
              <a:t>দিন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পর</a:t>
            </a:r>
            <a:r>
              <a:rPr lang="en-US" sz="2000" dirty="0" smtClean="0">
                <a:solidFill>
                  <a:srgbClr val="002060"/>
                </a:solidFill>
              </a:rPr>
              <a:t> ১.৫ </a:t>
            </a:r>
            <a:r>
              <a:rPr lang="en-US" sz="2000" dirty="0" err="1" smtClean="0">
                <a:solidFill>
                  <a:srgbClr val="002060"/>
                </a:solidFill>
              </a:rPr>
              <a:t>কিলোমিটার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</a:rPr>
              <a:t>তার</a:t>
            </a:r>
            <a:r>
              <a:rPr lang="en-US" sz="2000" dirty="0" smtClean="0">
                <a:solidFill>
                  <a:srgbClr val="002060"/>
                </a:solidFill>
              </a:rPr>
              <a:t> ৭ </a:t>
            </a:r>
            <a:r>
              <a:rPr lang="en-US" sz="2000" dirty="0" err="1" smtClean="0">
                <a:solidFill>
                  <a:srgbClr val="002060"/>
                </a:solidFill>
              </a:rPr>
              <a:t>দিন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পর</a:t>
            </a:r>
            <a:r>
              <a:rPr lang="en-US" sz="2000" dirty="0" smtClean="0">
                <a:solidFill>
                  <a:srgbClr val="002060"/>
                </a:solidFill>
              </a:rPr>
              <a:t> ২  </a:t>
            </a:r>
            <a:r>
              <a:rPr lang="en-US" sz="2000" dirty="0" err="1" smtClean="0">
                <a:solidFill>
                  <a:srgbClr val="002060"/>
                </a:solidFill>
              </a:rPr>
              <a:t>কিলোমিটার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</a:rPr>
              <a:t>এভাবে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দূরত্ব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বাড়িয়ে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দৌড়াতে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হবে</a:t>
            </a:r>
            <a:r>
              <a:rPr lang="en-US" sz="2000" dirty="0" smtClean="0">
                <a:solidFill>
                  <a:srgbClr val="002060"/>
                </a:solidFill>
              </a:rPr>
              <a:t>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86106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 smtClean="0">
                <a:solidFill>
                  <a:srgbClr val="0000FF"/>
                </a:solidFill>
              </a:rPr>
              <a:t>৪/ </a:t>
            </a:r>
            <a:r>
              <a:rPr lang="en-US" sz="3200" b="1" i="1" u="sng" dirty="0" err="1" smtClean="0">
                <a:solidFill>
                  <a:srgbClr val="0000FF"/>
                </a:solidFill>
              </a:rPr>
              <a:t>ক্ষিপ্রতা</a:t>
            </a:r>
            <a:r>
              <a:rPr lang="en-US" sz="3200" b="1" i="1" u="sng" dirty="0" smtClean="0">
                <a:solidFill>
                  <a:srgbClr val="0000FF"/>
                </a:solidFill>
              </a:rPr>
              <a:t> ( Agility) :  </a:t>
            </a:r>
            <a:r>
              <a:rPr lang="en-US" sz="2000" dirty="0" err="1" smtClean="0">
                <a:solidFill>
                  <a:srgbClr val="002060"/>
                </a:solidFill>
              </a:rPr>
              <a:t>শরীরের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ভারসাম্য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বজায়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রেখে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অল্প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জায়গার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মধ্যে</a:t>
            </a:r>
            <a:r>
              <a:rPr lang="en-US" sz="2000" dirty="0" smtClean="0">
                <a:solidFill>
                  <a:srgbClr val="002060"/>
                </a:solidFill>
              </a:rPr>
              <a:t>  </a:t>
            </a:r>
            <a:r>
              <a:rPr lang="en-US" sz="2000" dirty="0" err="1" smtClean="0">
                <a:solidFill>
                  <a:srgbClr val="002060"/>
                </a:solidFill>
              </a:rPr>
              <a:t>কে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কত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দ্রুততার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সাথে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কাজ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করতে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পারে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তাকেই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ক্ষিপ্রতা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বলে</a:t>
            </a:r>
            <a:r>
              <a:rPr lang="en-US" sz="2000" dirty="0" smtClean="0">
                <a:solidFill>
                  <a:srgbClr val="002060"/>
                </a:solidFill>
              </a:rPr>
              <a:t> ।</a:t>
            </a: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দ্রুত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দৌড়ে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যাওয়া</a:t>
            </a:r>
            <a:r>
              <a:rPr lang="en-US" sz="2000" dirty="0" smtClean="0">
                <a:solidFill>
                  <a:srgbClr val="002060"/>
                </a:solidFill>
              </a:rPr>
              <a:t> ও </a:t>
            </a:r>
            <a:r>
              <a:rPr lang="en-US" sz="2000" dirty="0" err="1" smtClean="0">
                <a:solidFill>
                  <a:srgbClr val="002060"/>
                </a:solidFill>
              </a:rPr>
              <a:t>বাঁশির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সংকেতে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থামা</a:t>
            </a:r>
            <a:r>
              <a:rPr lang="en-US" sz="2000" dirty="0" smtClean="0">
                <a:solidFill>
                  <a:srgbClr val="002060"/>
                </a:solidFill>
              </a:rPr>
              <a:t> ।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১০ </a:t>
            </a:r>
            <a:r>
              <a:rPr lang="en-US" sz="2000" dirty="0" err="1" smtClean="0">
                <a:solidFill>
                  <a:srgbClr val="002060"/>
                </a:solidFill>
              </a:rPr>
              <a:t>মিটার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দৌড়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অত্যন্ত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ক্ষিপ্রতার</a:t>
            </a:r>
            <a:r>
              <a:rPr lang="en-US" sz="2000" dirty="0" smtClean="0">
                <a:solidFill>
                  <a:srgbClr val="002060"/>
                </a:solidFill>
              </a:rPr>
              <a:t>  </a:t>
            </a:r>
            <a:r>
              <a:rPr lang="en-US" sz="2000" dirty="0" err="1" smtClean="0">
                <a:solidFill>
                  <a:srgbClr val="002060"/>
                </a:solidFill>
              </a:rPr>
              <a:t>সাথে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দৌড়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দিয়ে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দাগ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ছুঁয়ে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আসা</a:t>
            </a:r>
            <a:r>
              <a:rPr lang="en-US" sz="2000" dirty="0" smtClean="0">
                <a:solidFill>
                  <a:srgbClr val="002060"/>
                </a:solidFill>
              </a:rPr>
              <a:t> ও </a:t>
            </a:r>
            <a:r>
              <a:rPr lang="en-US" sz="2000" dirty="0" err="1" smtClean="0">
                <a:solidFill>
                  <a:srgbClr val="002060"/>
                </a:solidFill>
              </a:rPr>
              <a:t>যাওয়া</a:t>
            </a:r>
            <a:r>
              <a:rPr lang="en-US" sz="2000" dirty="0" smtClean="0">
                <a:solidFill>
                  <a:srgbClr val="002060"/>
                </a:solidFill>
              </a:rPr>
              <a:t> ।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২০ </a:t>
            </a:r>
            <a:r>
              <a:rPr lang="en-US" sz="2000" dirty="0" err="1" smtClean="0">
                <a:solidFill>
                  <a:srgbClr val="002060"/>
                </a:solidFill>
              </a:rPr>
              <a:t>মিটার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দৌড়ের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জন্য</a:t>
            </a:r>
            <a:r>
              <a:rPr lang="en-US" sz="2000" dirty="0" smtClean="0">
                <a:solidFill>
                  <a:srgbClr val="002060"/>
                </a:solidFill>
              </a:rPr>
              <a:t> ২ </a:t>
            </a:r>
            <a:r>
              <a:rPr lang="en-US" sz="2000" dirty="0" err="1" smtClean="0">
                <a:solidFill>
                  <a:srgbClr val="002060"/>
                </a:solidFill>
              </a:rPr>
              <a:t>মিনিট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সময়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নির্ধারণ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করতে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হবে</a:t>
            </a:r>
            <a:r>
              <a:rPr lang="en-US" sz="2000" dirty="0" smtClean="0">
                <a:solidFill>
                  <a:srgbClr val="002060"/>
                </a:solidFill>
              </a:rPr>
              <a:t> । </a:t>
            </a:r>
            <a:r>
              <a:rPr lang="en-US" sz="2000" dirty="0" err="1" smtClean="0">
                <a:solidFill>
                  <a:srgbClr val="002060"/>
                </a:solidFill>
              </a:rPr>
              <a:t>এই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সময়ের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মধ্যে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কে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কতবার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দৌড়াতে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পারে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তা</a:t>
            </a:r>
            <a:r>
              <a:rPr lang="en-US" sz="2000" dirty="0" smtClean="0">
                <a:solidFill>
                  <a:srgbClr val="002060"/>
                </a:solidFill>
              </a:rPr>
              <a:t>  </a:t>
            </a:r>
            <a:r>
              <a:rPr lang="en-US" sz="2000" dirty="0" err="1" smtClean="0">
                <a:solidFill>
                  <a:srgbClr val="002060"/>
                </a:solidFill>
              </a:rPr>
              <a:t>জেনে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যে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ভালো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করেছে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সে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বিজয়ী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হবে</a:t>
            </a:r>
            <a:r>
              <a:rPr lang="en-US" sz="2000" dirty="0" smtClean="0">
                <a:solidFill>
                  <a:srgbClr val="002060"/>
                </a:solidFill>
              </a:rPr>
              <a:t> । </a:t>
            </a:r>
            <a:r>
              <a:rPr lang="en-US" sz="2000" dirty="0" err="1" smtClean="0">
                <a:solidFill>
                  <a:srgbClr val="002060"/>
                </a:solidFill>
              </a:rPr>
              <a:t>এভাবে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পায়ের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শক্তি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বৃদ্ধি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পাবে</a:t>
            </a:r>
            <a:r>
              <a:rPr lang="en-US" sz="2000" dirty="0" smtClean="0">
                <a:solidFill>
                  <a:srgbClr val="002060"/>
                </a:solidFill>
              </a:rPr>
              <a:t>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858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 smtClean="0">
                <a:solidFill>
                  <a:srgbClr val="0000FF"/>
                </a:solidFill>
              </a:rPr>
              <a:t>৫/ </a:t>
            </a:r>
            <a:r>
              <a:rPr lang="en-US" sz="3200" b="1" i="1" u="sng" dirty="0" err="1" smtClean="0">
                <a:solidFill>
                  <a:srgbClr val="0000FF"/>
                </a:solidFill>
              </a:rPr>
              <a:t>নমনীয়তা</a:t>
            </a:r>
            <a:r>
              <a:rPr lang="en-US" sz="3200" b="1" i="1" u="sng" dirty="0" smtClean="0">
                <a:solidFill>
                  <a:srgbClr val="0000FF"/>
                </a:solidFill>
              </a:rPr>
              <a:t>(  Flexibility) :  </a:t>
            </a:r>
            <a:r>
              <a:rPr lang="en-US" sz="2000" dirty="0" err="1" smtClean="0">
                <a:solidFill>
                  <a:srgbClr val="002060"/>
                </a:solidFill>
              </a:rPr>
              <a:t>শরীরের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নমনীয়তা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বৃদ্ধি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করার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জন্য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এই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শারীরিক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ব্যায়ামগুলো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করতে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হবে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</a:rPr>
              <a:t>যেমন</a:t>
            </a:r>
            <a:r>
              <a:rPr lang="en-US" sz="2000" dirty="0" smtClean="0">
                <a:solidFill>
                  <a:srgbClr val="002060"/>
                </a:solidFill>
              </a:rPr>
              <a:t>……</a:t>
            </a: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একটি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উচু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বেঞ্চের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উপর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দাঁড়িয়ে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পা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সোজা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রেখে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শরীর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বাঁকিয়ে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দু</a:t>
            </a:r>
            <a:r>
              <a:rPr lang="en-US" sz="2000" dirty="0" smtClean="0">
                <a:solidFill>
                  <a:srgbClr val="002060"/>
                </a:solidFill>
              </a:rPr>
              <a:t> ‘</a:t>
            </a:r>
            <a:r>
              <a:rPr lang="en-US" sz="2000" dirty="0" err="1" smtClean="0">
                <a:solidFill>
                  <a:srgbClr val="002060"/>
                </a:solidFill>
              </a:rPr>
              <a:t>হাত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কানের</a:t>
            </a:r>
            <a:r>
              <a:rPr lang="en-US" sz="2000" dirty="0" smtClean="0">
                <a:solidFill>
                  <a:srgbClr val="002060"/>
                </a:solidFill>
              </a:rPr>
              <a:t>  </a:t>
            </a:r>
            <a:r>
              <a:rPr lang="en-US" sz="2000" dirty="0" err="1" smtClean="0">
                <a:solidFill>
                  <a:srgbClr val="002060"/>
                </a:solidFill>
              </a:rPr>
              <a:t>সাথে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রেখে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আস্তে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আস্তে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সামনের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দিকে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শরীর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বাঁকাতে</a:t>
            </a:r>
            <a:r>
              <a:rPr lang="en-US" sz="2000" dirty="0" smtClean="0">
                <a:solidFill>
                  <a:srgbClr val="002060"/>
                </a:solidFill>
              </a:rPr>
              <a:t>  </a:t>
            </a:r>
            <a:r>
              <a:rPr lang="en-US" sz="2000" dirty="0" err="1" smtClean="0">
                <a:solidFill>
                  <a:srgbClr val="002060"/>
                </a:solidFill>
              </a:rPr>
              <a:t>হবে</a:t>
            </a:r>
            <a:r>
              <a:rPr lang="en-US" sz="2000" dirty="0" smtClean="0">
                <a:solidFill>
                  <a:srgbClr val="002060"/>
                </a:solidFill>
              </a:rPr>
              <a:t> । </a:t>
            </a:r>
            <a:r>
              <a:rPr lang="en-US" sz="2000" dirty="0" err="1" smtClean="0">
                <a:solidFill>
                  <a:srgbClr val="002060"/>
                </a:solidFill>
              </a:rPr>
              <a:t>যার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শরীর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যত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বেশী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বাঁকা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হবে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তার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নমনীয়তা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তত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বেশী</a:t>
            </a:r>
            <a:r>
              <a:rPr lang="en-US" sz="2000" dirty="0" smtClean="0">
                <a:solidFill>
                  <a:srgbClr val="002060"/>
                </a:solidFill>
              </a:rPr>
              <a:t>  ।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চিত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হয়ে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শুয়ে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দুই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কানের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কাছে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দুই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হাত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রেখে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হাঁটু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ভাঁজ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করে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শরীর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উপরের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দিকে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তোলা</a:t>
            </a:r>
            <a:r>
              <a:rPr lang="en-US" sz="2000" dirty="0" smtClean="0">
                <a:solidFill>
                  <a:srgbClr val="002060"/>
                </a:solidFill>
              </a:rPr>
              <a:t> ও </a:t>
            </a:r>
            <a:r>
              <a:rPr lang="en-US" sz="2000" dirty="0" err="1" smtClean="0">
                <a:solidFill>
                  <a:srgbClr val="002060"/>
                </a:solidFill>
              </a:rPr>
              <a:t>নামানো</a:t>
            </a:r>
            <a:r>
              <a:rPr lang="en-US" sz="2000" dirty="0" smtClean="0">
                <a:solidFill>
                  <a:srgbClr val="002060"/>
                </a:solidFill>
              </a:rPr>
              <a:t> । </a:t>
            </a:r>
          </a:p>
          <a:p>
            <a:pPr marL="342900" indent="-342900"/>
            <a:r>
              <a:rPr lang="en-US" sz="2000" dirty="0" err="1" smtClean="0">
                <a:solidFill>
                  <a:srgbClr val="002060"/>
                </a:solidFill>
              </a:rPr>
              <a:t>একে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আর্চিং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বলে</a:t>
            </a:r>
            <a:r>
              <a:rPr lang="en-US" sz="2000" dirty="0" smtClean="0">
                <a:solidFill>
                  <a:srgbClr val="002060"/>
                </a:solidFill>
              </a:rPr>
              <a:t> ।</a:t>
            </a:r>
          </a:p>
          <a:p>
            <a:pPr marL="342900" indent="-342900"/>
            <a:r>
              <a:rPr lang="en-US" sz="2000" dirty="0" smtClean="0">
                <a:solidFill>
                  <a:srgbClr val="002060"/>
                </a:solidFill>
              </a:rPr>
              <a:t>C)  </a:t>
            </a:r>
            <a:r>
              <a:rPr lang="en-US" sz="2000" dirty="0" err="1" smtClean="0">
                <a:solidFill>
                  <a:srgbClr val="002060"/>
                </a:solidFill>
              </a:rPr>
              <a:t>মাটিতে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বসে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দু</a:t>
            </a:r>
            <a:r>
              <a:rPr lang="en-US" sz="2000" dirty="0" smtClean="0">
                <a:solidFill>
                  <a:srgbClr val="002060"/>
                </a:solidFill>
              </a:rPr>
              <a:t>’ </a:t>
            </a:r>
            <a:r>
              <a:rPr lang="en-US" sz="2000" dirty="0" err="1" smtClean="0">
                <a:solidFill>
                  <a:srgbClr val="002060"/>
                </a:solidFill>
              </a:rPr>
              <a:t>পা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সামনে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সোজা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করে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রেখে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দু</a:t>
            </a:r>
            <a:r>
              <a:rPr lang="en-US" sz="2000" dirty="0" smtClean="0">
                <a:solidFill>
                  <a:srgbClr val="002060"/>
                </a:solidFill>
              </a:rPr>
              <a:t>’ </a:t>
            </a:r>
            <a:r>
              <a:rPr lang="en-US" sz="2000" dirty="0" err="1" smtClean="0">
                <a:solidFill>
                  <a:srgbClr val="002060"/>
                </a:solidFill>
              </a:rPr>
              <a:t>হাত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কানের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সাথে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লাগিয়ে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পায়ের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আঙ্গুল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ছোঁয়ার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চেষ্টা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করা</a:t>
            </a:r>
            <a:r>
              <a:rPr lang="en-US" sz="2000" dirty="0" smtClean="0">
                <a:solidFill>
                  <a:srgbClr val="002060"/>
                </a:solidFill>
              </a:rPr>
              <a:t> ।</a:t>
            </a:r>
          </a:p>
          <a:p>
            <a:pPr marL="342900" indent="-342900"/>
            <a:endParaRPr lang="en-US" dirty="0" smtClean="0">
              <a:solidFill>
                <a:srgbClr val="002060"/>
              </a:solidFill>
            </a:endParaRPr>
          </a:p>
          <a:p>
            <a:pPr marL="342900" indent="-342900"/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4572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002060"/>
                </a:solidFill>
              </a:rPr>
              <a:t>একক</a:t>
            </a:r>
            <a:r>
              <a:rPr lang="en-US" sz="3600" b="1" u="sng" dirty="0" smtClean="0"/>
              <a:t> </a:t>
            </a:r>
            <a:r>
              <a:rPr lang="en-US" sz="3600" b="1" u="sng" dirty="0" err="1" smtClean="0">
                <a:solidFill>
                  <a:srgbClr val="002060"/>
                </a:solidFill>
              </a:rPr>
              <a:t>কাজঃ</a:t>
            </a:r>
            <a:r>
              <a:rPr lang="en-US" sz="3600" b="1" u="sng" dirty="0" smtClean="0"/>
              <a:t> </a:t>
            </a:r>
            <a:endParaRPr lang="en-US" sz="36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743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দম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বাড়ানোর</a:t>
            </a:r>
            <a:r>
              <a:rPr lang="en-US" sz="2400" dirty="0" smtClean="0">
                <a:solidFill>
                  <a:srgbClr val="002060"/>
                </a:solidFill>
              </a:rPr>
              <a:t>  </a:t>
            </a:r>
            <a:r>
              <a:rPr lang="en-US" sz="2400" dirty="0" err="1" smtClean="0">
                <a:solidFill>
                  <a:srgbClr val="002060"/>
                </a:solidFill>
              </a:rPr>
              <a:t>ব্যায়ামগুলো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ধারাবাহিকভাবে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লিখে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ব্যাখ্যা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কর</a:t>
            </a:r>
            <a:r>
              <a:rPr lang="en-US" sz="2400" dirty="0" smtClean="0">
                <a:solidFill>
                  <a:srgbClr val="002060"/>
                </a:solidFill>
              </a:rPr>
              <a:t> ।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3200" y="5334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</a:rPr>
              <a:t>মূল্যায়নঃ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685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rgbClr val="002060"/>
                </a:solidFill>
              </a:rPr>
              <a:t>মাংসপেশির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গতি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সঞ্চালনের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জন্য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কয়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ধরনের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শারীরিক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সক্ষমতার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দ্বারা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শরীরকে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উপযুক্ত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করে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গঠন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করা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যায়</a:t>
            </a:r>
            <a:r>
              <a:rPr lang="en-US" sz="3600" dirty="0" smtClean="0">
                <a:solidFill>
                  <a:srgbClr val="002060"/>
                </a:solidFill>
              </a:rPr>
              <a:t> ?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8006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ক/ ৩ </a:t>
            </a:r>
            <a:r>
              <a:rPr lang="en-US" sz="2000" dirty="0" err="1" smtClean="0">
                <a:solidFill>
                  <a:srgbClr val="002060"/>
                </a:solidFill>
              </a:rPr>
              <a:t>প্রকার</a:t>
            </a:r>
            <a:r>
              <a:rPr lang="en-US" sz="2000" dirty="0" smtClean="0">
                <a:solidFill>
                  <a:srgbClr val="002060"/>
                </a:solidFill>
              </a:rPr>
              <a:t>                                                                              খ/ ৪ </a:t>
            </a:r>
            <a:r>
              <a:rPr lang="en-US" sz="2000" dirty="0" err="1" smtClean="0">
                <a:solidFill>
                  <a:srgbClr val="002060"/>
                </a:solidFill>
              </a:rPr>
              <a:t>প্রকার</a:t>
            </a:r>
            <a:endParaRPr lang="en-US" sz="2000" dirty="0" smtClean="0">
              <a:solidFill>
                <a:srgbClr val="002060"/>
              </a:solidFill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 </a:t>
            </a:r>
            <a:endParaRPr lang="en-US" sz="2000" dirty="0" smtClean="0">
              <a:solidFill>
                <a:srgbClr val="002060"/>
              </a:solidFill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 গ/  ৫ </a:t>
            </a:r>
            <a:r>
              <a:rPr lang="en-US" sz="2000" dirty="0" err="1" smtClean="0">
                <a:solidFill>
                  <a:srgbClr val="002060"/>
                </a:solidFill>
              </a:rPr>
              <a:t>প্রকার</a:t>
            </a:r>
            <a:r>
              <a:rPr lang="en-US" sz="2000" dirty="0" smtClean="0">
                <a:solidFill>
                  <a:srgbClr val="002060"/>
                </a:solidFill>
              </a:rPr>
              <a:t>                                                                             ঘ / ৬ </a:t>
            </a:r>
            <a:r>
              <a:rPr lang="en-US" sz="2000" dirty="0" err="1" smtClean="0">
                <a:solidFill>
                  <a:srgbClr val="002060"/>
                </a:solidFill>
              </a:rPr>
              <a:t>প্রকার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609600"/>
            <a:ext cx="381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002060"/>
                </a:solidFill>
              </a:rPr>
              <a:t>উত্তরঃ</a:t>
            </a:r>
            <a:endParaRPr lang="en-US" sz="66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34290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4800" dirty="0" smtClean="0">
                <a:solidFill>
                  <a:srgbClr val="002060"/>
                </a:solidFill>
              </a:rPr>
              <a:t>    গ/ ৫ </a:t>
            </a:r>
            <a:r>
              <a:rPr lang="en-US" sz="4800" dirty="0" err="1" smtClean="0">
                <a:solidFill>
                  <a:srgbClr val="002060"/>
                </a:solidFill>
              </a:rPr>
              <a:t>প্রকার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affod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85750"/>
            <a:ext cx="8229600" cy="6172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1600200"/>
            <a:ext cx="640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</a:rPr>
              <a:t>সকলকে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ধন্যবাদ</a:t>
            </a:r>
            <a:r>
              <a:rPr lang="en-US" sz="6600" dirty="0" smtClean="0">
                <a:solidFill>
                  <a:srgbClr val="FF0000"/>
                </a:solidFill>
              </a:rPr>
              <a:t> ।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76400" y="457200"/>
            <a:ext cx="44196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0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38200" y="2667000"/>
            <a:ext cx="6131257" cy="3289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৯ম</a:t>
            </a:r>
            <a:endParaRPr lang="bn-IN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শারীরিক শিক্ষা 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খেলাধুলা</a:t>
            </a:r>
            <a:endParaRPr lang="bn-IN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২য়</a:t>
            </a:r>
          </a:p>
          <a:p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০৫</a:t>
            </a:r>
            <a:endParaRPr lang="bn-IN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 মিনিট</a:t>
            </a:r>
          </a:p>
          <a:p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০৫/০৪/২০১৮</a:t>
            </a:r>
            <a:endParaRPr lang="bn-IN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7620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FF0000"/>
                </a:solidFill>
              </a:rPr>
              <a:t>এসো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আমরা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কিছু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ছবি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দেখি</a:t>
            </a:r>
            <a:r>
              <a:rPr lang="en-US" sz="2400" dirty="0" smtClean="0">
                <a:solidFill>
                  <a:srgbClr val="FF0000"/>
                </a:solidFill>
              </a:rPr>
              <a:t> ।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ER\Pictures\New folder\st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2667000" cy="3505200"/>
          </a:xfrm>
          <a:prstGeom prst="rect">
            <a:avLst/>
          </a:prstGeom>
          <a:noFill/>
        </p:spPr>
      </p:pic>
      <p:pic>
        <p:nvPicPr>
          <p:cNvPr id="1028" name="Picture 4" descr="C:\Users\USER\Pictures\New folder\st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1295400"/>
            <a:ext cx="2895600" cy="3810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715000" y="5638800"/>
            <a:ext cx="22462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Strength= </a:t>
            </a:r>
            <a:r>
              <a:rPr lang="en-US" sz="2400" b="1" dirty="0" err="1" smtClean="0">
                <a:solidFill>
                  <a:srgbClr val="FF0000"/>
                </a:solidFill>
              </a:rPr>
              <a:t>শক্তি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5715000"/>
            <a:ext cx="22462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Strength= </a:t>
            </a:r>
            <a:r>
              <a:rPr lang="en-US" sz="2400" b="1" dirty="0" err="1" smtClean="0">
                <a:solidFill>
                  <a:srgbClr val="FF0000"/>
                </a:solidFill>
              </a:rPr>
              <a:t>শক্তি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1030" name="Picture 6" descr="C:\Users\USER\Pictures\New folder\Strengt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1371600"/>
            <a:ext cx="31242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7" grpId="0"/>
      <p:bldP spid="7" grpId="1"/>
      <p:bldP spid="8" grpId="0"/>
      <p:bldP spid="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Pictures\New folder\st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28600"/>
            <a:ext cx="3962400" cy="3276600"/>
          </a:xfrm>
          <a:prstGeom prst="rect">
            <a:avLst/>
          </a:prstGeom>
          <a:noFill/>
        </p:spPr>
      </p:pic>
      <p:pic>
        <p:nvPicPr>
          <p:cNvPr id="2053" name="Picture 5" descr="C:\Users\USER\Pictures\New folder\st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3733800" cy="3352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3400" y="43434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Strength= </a:t>
            </a:r>
            <a:r>
              <a:rPr lang="en-US" sz="3200" b="1" dirty="0" err="1" smtClean="0">
                <a:solidFill>
                  <a:srgbClr val="FF0000"/>
                </a:solidFill>
              </a:rPr>
              <a:t>শক্তি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4419600"/>
            <a:ext cx="29340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Strength= </a:t>
            </a:r>
            <a:r>
              <a:rPr lang="en-US" sz="3200" b="1" dirty="0" err="1" smtClean="0">
                <a:solidFill>
                  <a:srgbClr val="FF0000"/>
                </a:solidFill>
              </a:rPr>
              <a:t>শক্তি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C:\Users\USER\Pictures\New folder\speed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52400"/>
            <a:ext cx="3590925" cy="2971800"/>
          </a:xfrm>
          <a:prstGeom prst="rect">
            <a:avLst/>
          </a:prstGeom>
          <a:noFill/>
        </p:spPr>
      </p:pic>
      <p:pic>
        <p:nvPicPr>
          <p:cNvPr id="3079" name="Picture 7" descr="C:\Users\USER\Pictures\New folder\speed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"/>
            <a:ext cx="4114800" cy="3124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33400" y="46482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Speed- </a:t>
            </a:r>
            <a:r>
              <a:rPr lang="en-US" sz="3200" b="1" dirty="0" err="1" smtClean="0">
                <a:solidFill>
                  <a:srgbClr val="FF0000"/>
                </a:solidFill>
              </a:rPr>
              <a:t>গতি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3000" y="4648200"/>
            <a:ext cx="320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Speed- </a:t>
            </a:r>
            <a:r>
              <a:rPr lang="en-US" sz="3200" b="1" dirty="0" err="1" smtClean="0">
                <a:solidFill>
                  <a:srgbClr val="FF0000"/>
                </a:solidFill>
              </a:rPr>
              <a:t>গতি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Pictures\New folder\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4038600" cy="2667000"/>
          </a:xfrm>
          <a:prstGeom prst="rect">
            <a:avLst/>
          </a:prstGeom>
          <a:noFill/>
        </p:spPr>
      </p:pic>
      <p:pic>
        <p:nvPicPr>
          <p:cNvPr id="4" name="Picture 3" descr="C:\Users\USER\Pictures\New folder\s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0"/>
            <a:ext cx="3657600" cy="2743200"/>
          </a:xfrm>
          <a:prstGeom prst="rect">
            <a:avLst/>
          </a:prstGeom>
          <a:noFill/>
        </p:spPr>
      </p:pic>
      <p:pic>
        <p:nvPicPr>
          <p:cNvPr id="5" name="Picture 5" descr="C:\Users\USER\Pictures\New folder\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3810000"/>
            <a:ext cx="3886200" cy="2209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276600" y="6248400"/>
            <a:ext cx="1778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Speed- </a:t>
            </a:r>
            <a:r>
              <a:rPr lang="en-US" sz="2400" b="1" dirty="0" err="1" smtClean="0">
                <a:solidFill>
                  <a:srgbClr val="FF0000"/>
                </a:solidFill>
              </a:rPr>
              <a:t>গতি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86400" y="3200400"/>
            <a:ext cx="1778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Speed- </a:t>
            </a:r>
            <a:r>
              <a:rPr lang="en-US" sz="2400" b="1" dirty="0" err="1" smtClean="0">
                <a:solidFill>
                  <a:srgbClr val="FF0000"/>
                </a:solidFill>
              </a:rPr>
              <a:t>গতি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971800"/>
            <a:ext cx="1778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Speed-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গতি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C:\Users\USER\Pictures\New folder\Stamina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0"/>
            <a:ext cx="4419600" cy="3276600"/>
          </a:xfrm>
          <a:prstGeom prst="rect">
            <a:avLst/>
          </a:prstGeom>
          <a:noFill/>
        </p:spPr>
      </p:pic>
      <p:pic>
        <p:nvPicPr>
          <p:cNvPr id="6152" name="Picture 8" descr="C:\Users\USER\Pictures\New folder\Stamina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"/>
            <a:ext cx="4267200" cy="328705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371600" y="40386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Stamina- </a:t>
            </a:r>
            <a:r>
              <a:rPr lang="en-US" sz="3600" b="1" dirty="0" err="1" smtClean="0">
                <a:solidFill>
                  <a:srgbClr val="FF0000"/>
                </a:solidFill>
              </a:rPr>
              <a:t>দম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Users\USER\Pictures\New folder\Stamina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114800" cy="3581400"/>
          </a:xfrm>
          <a:prstGeom prst="rect">
            <a:avLst/>
          </a:prstGeom>
          <a:noFill/>
        </p:spPr>
      </p:pic>
      <p:pic>
        <p:nvPicPr>
          <p:cNvPr id="5127" name="Picture 7" descr="C:\Users\USER\Pictures\New folder\Stamina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381000"/>
            <a:ext cx="4267200" cy="28956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514600" y="4953000"/>
            <a:ext cx="31518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Stamina- </a:t>
            </a:r>
            <a:r>
              <a:rPr lang="en-US" sz="4000" b="1" dirty="0" err="1" smtClean="0">
                <a:solidFill>
                  <a:srgbClr val="FF0000"/>
                </a:solidFill>
              </a:rPr>
              <a:t>দম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286</TotalTime>
  <Words>641</Words>
  <Application>Microsoft Office PowerPoint</Application>
  <PresentationFormat>On-screen Show (4:3)</PresentationFormat>
  <Paragraphs>94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Foundry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144</cp:revision>
  <dcterms:created xsi:type="dcterms:W3CDTF">2018-04-13T12:44:40Z</dcterms:created>
  <dcterms:modified xsi:type="dcterms:W3CDTF">2018-05-01T09:47:49Z</dcterms:modified>
</cp:coreProperties>
</file>